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256" r:id="rId2"/>
    <p:sldId id="417" r:id="rId3"/>
    <p:sldId id="419" r:id="rId4"/>
    <p:sldId id="420" r:id="rId5"/>
    <p:sldId id="421" r:id="rId6"/>
    <p:sldId id="422" r:id="rId7"/>
    <p:sldId id="424" r:id="rId8"/>
    <p:sldId id="423" r:id="rId9"/>
    <p:sldId id="425" r:id="rId10"/>
    <p:sldId id="426" r:id="rId11"/>
    <p:sldId id="418" r:id="rId12"/>
    <p:sldId id="379" r:id="rId13"/>
    <p:sldId id="428" r:id="rId14"/>
    <p:sldId id="429" r:id="rId15"/>
    <p:sldId id="430" r:id="rId16"/>
    <p:sldId id="431" r:id="rId17"/>
    <p:sldId id="432" r:id="rId18"/>
    <p:sldId id="433" r:id="rId19"/>
    <p:sldId id="43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97D"/>
    <a:srgbClr val="0000FF"/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111" d="100"/>
          <a:sy n="111" d="100"/>
        </p:scale>
        <p:origin x="-9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11" Type="http://schemas.openxmlformats.org/officeDocument/2006/relationships/image" Target="../media/image22.wmf"/><Relationship Id="rId5" Type="http://schemas.openxmlformats.org/officeDocument/2006/relationships/image" Target="../media/image16.wmf"/><Relationship Id="rId10" Type="http://schemas.openxmlformats.org/officeDocument/2006/relationships/image" Target="../media/image21.wmf"/><Relationship Id="rId4" Type="http://schemas.openxmlformats.org/officeDocument/2006/relationships/image" Target="../media/image15.wmf"/><Relationship Id="rId9" Type="http://schemas.openxmlformats.org/officeDocument/2006/relationships/image" Target="../media/image2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3/13/2012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3/13/2012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3/13/2012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3/13/2012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3/13/2012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3/13/2012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3/13/2012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3/13/2012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oleObject" Target="../embeddings/oleObject13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12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5.bin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9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</a:t>
            </a:r>
            <a:r>
              <a:rPr lang="en-CA" dirty="0" smtClean="0"/>
              <a:t>27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Non-parametric </a:t>
            </a:r>
            <a:r>
              <a:rPr lang="en-US" dirty="0" smtClean="0"/>
              <a:t>Filters: Particle Filters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3/13/2012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Particle Filter 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existing particles are </a:t>
            </a:r>
            <a:r>
              <a:rPr lang="en-US" dirty="0" err="1" smtClean="0"/>
              <a:t>resampled</a:t>
            </a:r>
            <a:r>
              <a:rPr lang="en-US" dirty="0" smtClean="0"/>
              <a:t> with replacement where the probability of drawing a particle is proportional to its importance weight</a:t>
            </a:r>
            <a:endParaRPr lang="en-US" dirty="0"/>
          </a:p>
        </p:txBody>
      </p:sp>
      <p:pic>
        <p:nvPicPr>
          <p:cNvPr id="12" name="Picture 11" descr="resample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" y="2743200"/>
            <a:ext cx="8915400" cy="177272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Particle Filter 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particles are projected forward in time using the motion model</a:t>
            </a:r>
          </a:p>
          <a:p>
            <a:endParaRPr lang="en-US" dirty="0"/>
          </a:p>
        </p:txBody>
      </p:sp>
      <p:pic>
        <p:nvPicPr>
          <p:cNvPr id="7" name="Picture 1031" descr="pGivenOAO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941" y="2743200"/>
            <a:ext cx="8872117" cy="17526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1307305" y="4291010"/>
            <a:ext cx="1524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Particle Filter Localization </a:t>
            </a:r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algorithm  </a:t>
            </a:r>
            <a:r>
              <a:rPr lang="en-US" dirty="0" err="1" smtClean="0"/>
              <a:t>pf_localization</a:t>
            </a:r>
            <a:r>
              <a:rPr lang="en-US" dirty="0" smtClean="0"/>
              <a:t>( </a:t>
            </a:r>
            <a:r>
              <a:rPr lang="en-US" dirty="0" smtClean="0"/>
              <a:t>                 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smtClean="0"/>
              <a:t>            empty set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1 </a:t>
            </a:r>
            <a:r>
              <a:rPr lang="en-US" dirty="0" smtClean="0">
                <a:cs typeface="Times New Roman" pitchFamily="18" charset="0"/>
              </a:rPr>
              <a:t>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           </a:t>
            </a:r>
            <a:r>
              <a:rPr lang="en-US" dirty="0" err="1" smtClean="0"/>
              <a:t>sample_motion_model</a:t>
            </a:r>
            <a:r>
              <a:rPr lang="en-US" dirty="0" smtClean="0"/>
              <a:t>(          </a:t>
            </a:r>
            <a:r>
              <a:rPr lang="en-US" dirty="0" smtClean="0"/>
              <a:t>)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           </a:t>
            </a:r>
            <a:r>
              <a:rPr lang="en-US" dirty="0" err="1" smtClean="0"/>
              <a:t>measurement_model</a:t>
            </a:r>
            <a:r>
              <a:rPr lang="en-US" dirty="0" smtClean="0"/>
              <a:t>(              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endfor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   resample (    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return </a:t>
            </a:r>
            <a:endParaRPr lang="en-US" dirty="0"/>
          </a:p>
        </p:txBody>
      </p:sp>
      <p:graphicFrame>
        <p:nvGraphicFramePr>
          <p:cNvPr id="110594" name="Object 5"/>
          <p:cNvGraphicFramePr>
            <a:graphicFrameLocks noChangeAspect="1"/>
          </p:cNvGraphicFramePr>
          <p:nvPr/>
        </p:nvGraphicFramePr>
        <p:xfrm>
          <a:off x="4362664" y="925513"/>
          <a:ext cx="1479550" cy="403225"/>
        </p:xfrm>
        <a:graphic>
          <a:graphicData uri="http://schemas.openxmlformats.org/presentationml/2006/ole">
            <p:oleObj spid="_x0000_s110594" name="Equation" r:id="rId3" imgW="838080" imgH="228600" progId="Equation.3">
              <p:embed/>
            </p:oleObj>
          </a:graphicData>
        </a:graphic>
      </p:graphicFrame>
      <p:graphicFrame>
        <p:nvGraphicFramePr>
          <p:cNvPr id="110596" name="Object 5"/>
          <p:cNvGraphicFramePr>
            <a:graphicFrameLocks noChangeAspect="1"/>
          </p:cNvGraphicFramePr>
          <p:nvPr/>
        </p:nvGraphicFramePr>
        <p:xfrm>
          <a:off x="1211263" y="2286000"/>
          <a:ext cx="693737" cy="425450"/>
        </p:xfrm>
        <a:graphic>
          <a:graphicData uri="http://schemas.openxmlformats.org/presentationml/2006/ole">
            <p:oleObj spid="_x0000_s110596" name="Equation" r:id="rId4" imgW="393480" imgH="241200" progId="Equation.3">
              <p:embed/>
            </p:oleObj>
          </a:graphicData>
        </a:graphic>
      </p:graphicFrame>
      <p:graphicFrame>
        <p:nvGraphicFramePr>
          <p:cNvPr id="110597" name="Object 5"/>
          <p:cNvGraphicFramePr>
            <a:graphicFrameLocks noChangeAspect="1"/>
          </p:cNvGraphicFramePr>
          <p:nvPr/>
        </p:nvGraphicFramePr>
        <p:xfrm>
          <a:off x="5334000" y="2317750"/>
          <a:ext cx="806450" cy="425450"/>
        </p:xfrm>
        <a:graphic>
          <a:graphicData uri="http://schemas.openxmlformats.org/presentationml/2006/ole">
            <p:oleObj spid="_x0000_s110597" name="Equation" r:id="rId5" imgW="457200" imgH="241200" progId="Equation.3">
              <p:embed/>
            </p:oleObj>
          </a:graphicData>
        </a:graphic>
      </p:graphicFrame>
      <p:graphicFrame>
        <p:nvGraphicFramePr>
          <p:cNvPr id="110598" name="Object 5"/>
          <p:cNvGraphicFramePr>
            <a:graphicFrameLocks noChangeAspect="1"/>
          </p:cNvGraphicFramePr>
          <p:nvPr/>
        </p:nvGraphicFramePr>
        <p:xfrm>
          <a:off x="1219200" y="2790825"/>
          <a:ext cx="739775" cy="425450"/>
        </p:xfrm>
        <a:graphic>
          <a:graphicData uri="http://schemas.openxmlformats.org/presentationml/2006/ole">
            <p:oleObj spid="_x0000_s110598" name="Equation" r:id="rId6" imgW="419040" imgH="241200" progId="Equation.3">
              <p:embed/>
            </p:oleObj>
          </a:graphicData>
        </a:graphic>
      </p:graphicFrame>
      <p:graphicFrame>
        <p:nvGraphicFramePr>
          <p:cNvPr id="110599" name="Object 5"/>
          <p:cNvGraphicFramePr>
            <a:graphicFrameLocks noChangeAspect="1"/>
          </p:cNvGraphicFramePr>
          <p:nvPr/>
        </p:nvGraphicFramePr>
        <p:xfrm>
          <a:off x="5105400" y="2774950"/>
          <a:ext cx="1143000" cy="425450"/>
        </p:xfrm>
        <a:graphic>
          <a:graphicData uri="http://schemas.openxmlformats.org/presentationml/2006/ole">
            <p:oleObj spid="_x0000_s110599" name="Equation" r:id="rId7" imgW="647640" imgH="241200" progId="Equation.3">
              <p:embed/>
            </p:oleObj>
          </a:graphicData>
        </a:graphic>
      </p:graphicFrame>
      <p:graphicFrame>
        <p:nvGraphicFramePr>
          <p:cNvPr id="110601" name="Object 5"/>
          <p:cNvGraphicFramePr>
            <a:graphicFrameLocks noChangeAspect="1"/>
          </p:cNvGraphicFramePr>
          <p:nvPr/>
        </p:nvGraphicFramePr>
        <p:xfrm>
          <a:off x="5867400" y="4038600"/>
          <a:ext cx="314325" cy="1566862"/>
        </p:xfrm>
        <a:graphic>
          <a:graphicData uri="http://schemas.openxmlformats.org/presentationml/2006/ole">
            <p:oleObj spid="_x0000_s110601" name="Equation" r:id="rId8" imgW="177480" imgH="888840" progId="Equation.3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6248400" y="4050268"/>
            <a:ext cx="1561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set of particles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245450" y="4495800"/>
            <a:ext cx="1406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control input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245450" y="4876800"/>
            <a:ext cx="1452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measurement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245450" y="5269468"/>
            <a:ext cx="573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map</a:t>
            </a:r>
            <a:endParaRPr lang="en-US" dirty="0"/>
          </a:p>
        </p:txBody>
      </p:sp>
      <p:graphicFrame>
        <p:nvGraphicFramePr>
          <p:cNvPr id="110602" name="Object 5"/>
          <p:cNvGraphicFramePr>
            <a:graphicFrameLocks noChangeAspect="1"/>
          </p:cNvGraphicFramePr>
          <p:nvPr/>
        </p:nvGraphicFramePr>
        <p:xfrm>
          <a:off x="752475" y="1349375"/>
          <a:ext cx="1076325" cy="403225"/>
        </p:xfrm>
        <a:graphic>
          <a:graphicData uri="http://schemas.openxmlformats.org/presentationml/2006/ole">
            <p:oleObj spid="_x0000_s110602" name="Equation" r:id="rId9" imgW="609480" imgH="228600" progId="Equation.3">
              <p:embed/>
            </p:oleObj>
          </a:graphicData>
        </a:graphic>
      </p:graphicFrame>
      <p:graphicFrame>
        <p:nvGraphicFramePr>
          <p:cNvPr id="110603" name="Object 5"/>
          <p:cNvGraphicFramePr>
            <a:graphicFrameLocks noChangeAspect="1"/>
          </p:cNvGraphicFramePr>
          <p:nvPr/>
        </p:nvGraphicFramePr>
        <p:xfrm>
          <a:off x="706437" y="3163887"/>
          <a:ext cx="2265363" cy="493713"/>
        </p:xfrm>
        <a:graphic>
          <a:graphicData uri="http://schemas.openxmlformats.org/presentationml/2006/ole">
            <p:oleObj spid="_x0000_s110603" name="Equation" r:id="rId10" imgW="1282680" imgH="279360" progId="Equation.3">
              <p:embed/>
            </p:oleObj>
          </a:graphicData>
        </a:graphic>
      </p:graphicFrame>
      <p:graphicFrame>
        <p:nvGraphicFramePr>
          <p:cNvPr id="110604" name="Object 5"/>
          <p:cNvGraphicFramePr>
            <a:graphicFrameLocks noChangeAspect="1"/>
          </p:cNvGraphicFramePr>
          <p:nvPr/>
        </p:nvGraphicFramePr>
        <p:xfrm>
          <a:off x="2743200" y="4168775"/>
          <a:ext cx="312737" cy="403225"/>
        </p:xfrm>
        <a:graphic>
          <a:graphicData uri="http://schemas.openxmlformats.org/presentationml/2006/ole">
            <p:oleObj spid="_x0000_s110604" name="Equation" r:id="rId11" imgW="177480" imgH="228600" progId="Equation.3">
              <p:embed/>
            </p:oleObj>
          </a:graphicData>
        </a:graphic>
      </p:graphicFrame>
      <p:graphicFrame>
        <p:nvGraphicFramePr>
          <p:cNvPr id="110605" name="Object 5"/>
          <p:cNvGraphicFramePr>
            <a:graphicFrameLocks noChangeAspect="1"/>
          </p:cNvGraphicFramePr>
          <p:nvPr/>
        </p:nvGraphicFramePr>
        <p:xfrm>
          <a:off x="685800" y="4168775"/>
          <a:ext cx="536575" cy="403225"/>
        </p:xfrm>
        <a:graphic>
          <a:graphicData uri="http://schemas.openxmlformats.org/presentationml/2006/ole">
            <p:oleObj spid="_x0000_s110605" name="Equation" r:id="rId12" imgW="304560" imgH="228600" progId="Equation.3">
              <p:embed/>
            </p:oleObj>
          </a:graphicData>
        </a:graphic>
      </p:graphicFrame>
      <p:graphicFrame>
        <p:nvGraphicFramePr>
          <p:cNvPr id="110606" name="Object 5"/>
          <p:cNvGraphicFramePr>
            <a:graphicFrameLocks noChangeAspect="1"/>
          </p:cNvGraphicFramePr>
          <p:nvPr/>
        </p:nvGraphicFramePr>
        <p:xfrm>
          <a:off x="1787525" y="4648200"/>
          <a:ext cx="312738" cy="403225"/>
        </p:xfrm>
        <a:graphic>
          <a:graphicData uri="http://schemas.openxmlformats.org/presentationml/2006/ole">
            <p:oleObj spid="_x0000_s110606" name="Equation" r:id="rId13" imgW="17748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Resampling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algorithm  resample(     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1 </a:t>
            </a:r>
            <a:r>
              <a:rPr lang="en-US" dirty="0" smtClean="0">
                <a:cs typeface="Times New Roman" pitchFamily="18" charset="0"/>
              </a:rPr>
              <a:t>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  draw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with probability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  add       to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endfor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return </a:t>
            </a:r>
            <a:endParaRPr lang="en-US" dirty="0"/>
          </a:p>
        </p:txBody>
      </p:sp>
      <p:graphicFrame>
        <p:nvGraphicFramePr>
          <p:cNvPr id="110594" name="Object 5"/>
          <p:cNvGraphicFramePr>
            <a:graphicFrameLocks noChangeAspect="1"/>
          </p:cNvGraphicFramePr>
          <p:nvPr/>
        </p:nvGraphicFramePr>
        <p:xfrm>
          <a:off x="3603625" y="925513"/>
          <a:ext cx="268288" cy="336550"/>
        </p:xfrm>
        <a:graphic>
          <a:graphicData uri="http://schemas.openxmlformats.org/presentationml/2006/ole">
            <p:oleObj spid="_x0000_s147458" name="Equation" r:id="rId3" imgW="152280" imgH="190440" progId="Equation.3">
              <p:embed/>
            </p:oleObj>
          </a:graphicData>
        </a:graphic>
      </p:graphicFrame>
      <p:graphicFrame>
        <p:nvGraphicFramePr>
          <p:cNvPr id="110597" name="Object 5"/>
          <p:cNvGraphicFramePr>
            <a:graphicFrameLocks noChangeAspect="1"/>
          </p:cNvGraphicFramePr>
          <p:nvPr/>
        </p:nvGraphicFramePr>
        <p:xfrm>
          <a:off x="1828800" y="2295525"/>
          <a:ext cx="381000" cy="447675"/>
        </p:xfrm>
        <a:graphic>
          <a:graphicData uri="http://schemas.openxmlformats.org/presentationml/2006/ole">
            <p:oleObj spid="_x0000_s147460" name="Equation" r:id="rId4" imgW="215640" imgH="253800" progId="Equation.3">
              <p:embed/>
            </p:oleObj>
          </a:graphicData>
        </a:graphic>
      </p:graphicFrame>
      <p:graphicFrame>
        <p:nvGraphicFramePr>
          <p:cNvPr id="110602" name="Object 5"/>
          <p:cNvGraphicFramePr>
            <a:graphicFrameLocks noChangeAspect="1"/>
          </p:cNvGraphicFramePr>
          <p:nvPr/>
        </p:nvGraphicFramePr>
        <p:xfrm>
          <a:off x="2743200" y="2362200"/>
          <a:ext cx="269875" cy="292100"/>
        </p:xfrm>
        <a:graphic>
          <a:graphicData uri="http://schemas.openxmlformats.org/presentationml/2006/ole">
            <p:oleObj spid="_x0000_s147464" name="Equation" r:id="rId5" imgW="152280" imgH="164880" progId="Equation.3">
              <p:embed/>
            </p:oleObj>
          </a:graphicData>
        </a:graphic>
      </p:graphicFrame>
      <p:graphicFrame>
        <p:nvGraphicFramePr>
          <p:cNvPr id="110603" name="Object 5"/>
          <p:cNvGraphicFramePr>
            <a:graphicFrameLocks noChangeAspect="1"/>
          </p:cNvGraphicFramePr>
          <p:nvPr/>
        </p:nvGraphicFramePr>
        <p:xfrm>
          <a:off x="4365625" y="1817688"/>
          <a:ext cx="739775" cy="449262"/>
        </p:xfrm>
        <a:graphic>
          <a:graphicData uri="http://schemas.openxmlformats.org/presentationml/2006/ole">
            <p:oleObj spid="_x0000_s147465" name="Equation" r:id="rId6" imgW="419040" imgH="253800" progId="Equation.3">
              <p:embed/>
            </p:oleObj>
          </a:graphicData>
        </a:graphic>
      </p:graphicFrame>
      <p:graphicFrame>
        <p:nvGraphicFramePr>
          <p:cNvPr id="147469" name="Object 5"/>
          <p:cNvGraphicFramePr>
            <a:graphicFrameLocks noChangeAspect="1"/>
          </p:cNvGraphicFramePr>
          <p:nvPr/>
        </p:nvGraphicFramePr>
        <p:xfrm>
          <a:off x="1752600" y="3289300"/>
          <a:ext cx="269875" cy="292100"/>
        </p:xfrm>
        <a:graphic>
          <a:graphicData uri="http://schemas.openxmlformats.org/presentationml/2006/ole">
            <p:oleObj spid="_x0000_s147469" name="Equation" r:id="rId7" imgW="152280" imgH="16488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Drawing Particles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1"/>
          </p:nvPr>
        </p:nvGraphicFramePr>
        <p:xfrm>
          <a:off x="914400" y="1219200"/>
          <a:ext cx="7315200" cy="3864900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1090465"/>
                <a:gridCol w="2317237"/>
                <a:gridCol w="2067339"/>
                <a:gridCol w="1840159"/>
              </a:tblGrid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err="1">
                          <a:solidFill>
                            <a:srgbClr val="1F497D"/>
                          </a:solidFill>
                          <a:latin typeface="Calibri" pitchFamily="34" charset="0"/>
                          <a:cs typeface="Calibri" pitchFamily="34" charset="0"/>
                        </a:rPr>
                        <a:t>i</a:t>
                      </a:r>
                      <a:endParaRPr lang="en-US" sz="2000" b="1" i="0" u="none" strike="noStrike" dirty="0">
                        <a:solidFill>
                          <a:srgbClr val="1F497D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039" marR="17039" marT="1703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solidFill>
                            <a:srgbClr val="1F497D"/>
                          </a:solidFill>
                          <a:latin typeface="Calibri" pitchFamily="34" charset="0"/>
                          <a:cs typeface="Calibri" pitchFamily="34" charset="0"/>
                        </a:rPr>
                        <a:t>importance weights</a:t>
                      </a:r>
                      <a:endParaRPr lang="en-US" sz="2000" b="1" i="0" u="none" strike="noStrike" dirty="0">
                        <a:solidFill>
                          <a:srgbClr val="1F497D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039" marR="17039" marT="1703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solidFill>
                            <a:srgbClr val="1F497D"/>
                          </a:solidFill>
                          <a:latin typeface="Calibri" pitchFamily="34" charset="0"/>
                          <a:cs typeface="Calibri" pitchFamily="34" charset="0"/>
                        </a:rPr>
                        <a:t>cumulative sum</a:t>
                      </a:r>
                      <a:endParaRPr lang="en-US" sz="2000" b="1" i="0" u="none" strike="noStrike" dirty="0">
                        <a:solidFill>
                          <a:srgbClr val="1F497D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039" marR="17039" marT="1703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solidFill>
                            <a:srgbClr val="1F497D"/>
                          </a:solidFill>
                          <a:latin typeface="Calibri" pitchFamily="34" charset="0"/>
                          <a:cs typeface="Calibri" pitchFamily="34" charset="0"/>
                        </a:rPr>
                        <a:t>normalized sum</a:t>
                      </a:r>
                      <a:endParaRPr lang="en-US" sz="2000" b="1" i="0" u="none" strike="noStrike" dirty="0">
                        <a:solidFill>
                          <a:srgbClr val="1F497D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039" marR="17039" marT="17039" marB="0"/>
                </a:tc>
              </a:tr>
              <a:tr h="3407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039" marR="17039" marT="170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latin typeface="Calibri" pitchFamily="34" charset="0"/>
                          <a:cs typeface="Calibri" pitchFamily="34" charset="0"/>
                        </a:rPr>
                        <a:t>0.0846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039" marR="17039" marT="170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latin typeface="Calibri" pitchFamily="34" charset="0"/>
                          <a:cs typeface="Calibri" pitchFamily="34" charset="0"/>
                        </a:rPr>
                        <a:t>0.0846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039" marR="17039" marT="170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latin typeface="Calibri" pitchFamily="34" charset="0"/>
                          <a:cs typeface="Calibri" pitchFamily="34" charset="0"/>
                        </a:rPr>
                        <a:t>0.0235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039" marR="17039" marT="17039" marB="0" anchor="b"/>
                </a:tc>
              </a:tr>
              <a:tr h="3407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039" marR="17039" marT="170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latin typeface="Calibri" pitchFamily="34" charset="0"/>
                          <a:cs typeface="Calibri" pitchFamily="34" charset="0"/>
                        </a:rPr>
                        <a:t>0.0769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039" marR="17039" marT="170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latin typeface="Calibri" pitchFamily="34" charset="0"/>
                          <a:cs typeface="Calibri" pitchFamily="34" charset="0"/>
                        </a:rPr>
                        <a:t>0.1615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039" marR="17039" marT="170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latin typeface="Calibri" pitchFamily="34" charset="0"/>
                          <a:cs typeface="Calibri" pitchFamily="34" charset="0"/>
                        </a:rPr>
                        <a:t>0.0449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039" marR="17039" marT="17039" marB="0" anchor="b"/>
                </a:tc>
              </a:tr>
              <a:tr h="3407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039" marR="17039" marT="170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latin typeface="Calibri" pitchFamily="34" charset="0"/>
                          <a:cs typeface="Calibri" pitchFamily="34" charset="0"/>
                        </a:rPr>
                        <a:t>0.0895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039" marR="17039" marT="170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latin typeface="Calibri" pitchFamily="34" charset="0"/>
                          <a:cs typeface="Calibri" pitchFamily="34" charset="0"/>
                        </a:rPr>
                        <a:t>0.2510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039" marR="17039" marT="170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latin typeface="Calibri" pitchFamily="34" charset="0"/>
                          <a:cs typeface="Calibri" pitchFamily="34" charset="0"/>
                        </a:rPr>
                        <a:t>0.0698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039" marR="17039" marT="17039" marB="0" anchor="b"/>
                </a:tc>
              </a:tr>
              <a:tr h="3407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039" marR="17039" marT="170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latin typeface="Calibri" pitchFamily="34" charset="0"/>
                          <a:cs typeface="Calibri" pitchFamily="34" charset="0"/>
                        </a:rPr>
                        <a:t>0.4486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039" marR="17039" marT="170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latin typeface="Calibri" pitchFamily="34" charset="0"/>
                          <a:cs typeface="Calibri" pitchFamily="34" charset="0"/>
                        </a:rPr>
                        <a:t>0.6995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039" marR="17039" marT="170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latin typeface="Calibri" pitchFamily="34" charset="0"/>
                          <a:cs typeface="Calibri" pitchFamily="34" charset="0"/>
                        </a:rPr>
                        <a:t>0.1945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039" marR="17039" marT="17039" marB="0" anchor="b"/>
                </a:tc>
              </a:tr>
              <a:tr h="3407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039" marR="17039" marT="170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latin typeface="Calibri" pitchFamily="34" charset="0"/>
                          <a:cs typeface="Calibri" pitchFamily="34" charset="0"/>
                        </a:rPr>
                        <a:t>0.9505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039" marR="17039" marT="170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latin typeface="Calibri" pitchFamily="34" charset="0"/>
                          <a:cs typeface="Calibri" pitchFamily="34" charset="0"/>
                        </a:rPr>
                        <a:t>1.6500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039" marR="17039" marT="170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latin typeface="Calibri" pitchFamily="34" charset="0"/>
                          <a:cs typeface="Calibri" pitchFamily="34" charset="0"/>
                        </a:rPr>
                        <a:t>0.4588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039" marR="17039" marT="17039" marB="0" anchor="b"/>
                </a:tc>
              </a:tr>
              <a:tr h="3407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039" marR="17039" marT="170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latin typeface="Calibri" pitchFamily="34" charset="0"/>
                          <a:cs typeface="Calibri" pitchFamily="34" charset="0"/>
                        </a:rPr>
                        <a:t>0.6019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039" marR="17039" marT="170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latin typeface="Calibri" pitchFamily="34" charset="0"/>
                          <a:cs typeface="Calibri" pitchFamily="34" charset="0"/>
                        </a:rPr>
                        <a:t>2.2519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039" marR="17039" marT="170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latin typeface="Calibri" pitchFamily="34" charset="0"/>
                          <a:cs typeface="Calibri" pitchFamily="34" charset="0"/>
                        </a:rPr>
                        <a:t>0.6262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039" marR="17039" marT="17039" marB="0" anchor="b"/>
                </a:tc>
              </a:tr>
              <a:tr h="3407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latin typeface="Calibri" pitchFamily="34" charset="0"/>
                          <a:cs typeface="Calibri" pitchFamily="34" charset="0"/>
                        </a:rPr>
                        <a:t>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039" marR="17039" marT="170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latin typeface="Calibri" pitchFamily="34" charset="0"/>
                          <a:cs typeface="Calibri" pitchFamily="34" charset="0"/>
                        </a:rPr>
                        <a:t>0.1720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039" marR="17039" marT="170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latin typeface="Calibri" pitchFamily="34" charset="0"/>
                          <a:cs typeface="Calibri" pitchFamily="34" charset="0"/>
                        </a:rPr>
                        <a:t>2.4239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039" marR="17039" marT="170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latin typeface="Calibri" pitchFamily="34" charset="0"/>
                          <a:cs typeface="Calibri" pitchFamily="34" charset="0"/>
                        </a:rPr>
                        <a:t>0.6740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039" marR="17039" marT="17039" marB="0" anchor="b"/>
                </a:tc>
              </a:tr>
              <a:tr h="3407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latin typeface="Calibri" pitchFamily="34" charset="0"/>
                          <a:cs typeface="Calibri" pitchFamily="34" charset="0"/>
                        </a:rPr>
                        <a:t>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039" marR="17039" marT="170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latin typeface="Calibri" pitchFamily="34" charset="0"/>
                          <a:cs typeface="Calibri" pitchFamily="34" charset="0"/>
                        </a:rPr>
                        <a:t>0.2853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039" marR="17039" marT="170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latin typeface="Calibri" pitchFamily="34" charset="0"/>
                          <a:cs typeface="Calibri" pitchFamily="34" charset="0"/>
                        </a:rPr>
                        <a:t>2.7092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039" marR="17039" marT="170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latin typeface="Calibri" pitchFamily="34" charset="0"/>
                          <a:cs typeface="Calibri" pitchFamily="34" charset="0"/>
                        </a:rPr>
                        <a:t>0.7534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039" marR="17039" marT="17039" marB="0" anchor="b"/>
                </a:tc>
              </a:tr>
              <a:tr h="3407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latin typeface="Calibri" pitchFamily="34" charset="0"/>
                          <a:cs typeface="Calibri" pitchFamily="34" charset="0"/>
                        </a:rPr>
                        <a:t>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039" marR="17039" marT="170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latin typeface="Calibri" pitchFamily="34" charset="0"/>
                          <a:cs typeface="Calibri" pitchFamily="34" charset="0"/>
                        </a:rPr>
                        <a:t>0.0301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039" marR="17039" marT="170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latin typeface="Calibri" pitchFamily="34" charset="0"/>
                          <a:cs typeface="Calibri" pitchFamily="34" charset="0"/>
                        </a:rPr>
                        <a:t>2.7393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039" marR="17039" marT="170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latin typeface="Calibri" pitchFamily="34" charset="0"/>
                          <a:cs typeface="Calibri" pitchFamily="34" charset="0"/>
                        </a:rPr>
                        <a:t>0.7618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039" marR="17039" marT="17039" marB="0" anchor="b"/>
                </a:tc>
              </a:tr>
              <a:tr h="3407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latin typeface="Calibri" pitchFamily="34" charset="0"/>
                          <a:cs typeface="Calibri" pitchFamily="34" charset="0"/>
                        </a:rPr>
                        <a:t>10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039" marR="17039" marT="170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latin typeface="Calibri" pitchFamily="34" charset="0"/>
                          <a:cs typeface="Calibri" pitchFamily="34" charset="0"/>
                        </a:rPr>
                        <a:t>0.8567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039" marR="17039" marT="170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latin typeface="Calibri" pitchFamily="34" charset="0"/>
                          <a:cs typeface="Calibri" pitchFamily="34" charset="0"/>
                        </a:rPr>
                        <a:t>3.5960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039" marR="17039" marT="170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latin typeface="Calibri" pitchFamily="34" charset="0"/>
                          <a:cs typeface="Calibri" pitchFamily="34" charset="0"/>
                        </a:rPr>
                        <a:t>1.0000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039" marR="17039" marT="17039" marB="0" anchor="b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572000" y="685800"/>
            <a:ext cx="1404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compute this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73409" y="685800"/>
            <a:ext cx="998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then this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032473" y="5486400"/>
            <a:ext cx="7079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then generate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/>
              <a:t> random number uniformly distributed between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/>
              <a:t>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Drawing Particles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</p:nvPr>
        </p:nvGraphicFramePr>
        <p:xfrm>
          <a:off x="457199" y="1752600"/>
          <a:ext cx="8229601" cy="3055180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860612"/>
                <a:gridCol w="1828800"/>
                <a:gridCol w="1631577"/>
                <a:gridCol w="1452282"/>
                <a:gridCol w="1595718"/>
                <a:gridCol w="860612"/>
              </a:tblGrid>
              <a:tr h="365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 err="1">
                          <a:solidFill>
                            <a:srgbClr val="1F497D"/>
                          </a:solidFill>
                          <a:latin typeface="Calibri" pitchFamily="34" charset="0"/>
                          <a:cs typeface="Calibri" pitchFamily="34" charset="0"/>
                        </a:rPr>
                        <a:t>i</a:t>
                      </a:r>
                      <a:endParaRPr lang="en-US" sz="1500" b="1" i="0" u="none" strike="noStrike" dirty="0">
                        <a:solidFill>
                          <a:srgbClr val="1F497D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rgbClr val="1F497D"/>
                          </a:solidFill>
                          <a:latin typeface="Calibri" pitchFamily="34" charset="0"/>
                          <a:cs typeface="Calibri" pitchFamily="34" charset="0"/>
                        </a:rPr>
                        <a:t>importance weights</a:t>
                      </a:r>
                      <a:endParaRPr lang="en-US" sz="1500" b="1" i="0" u="none" strike="noStrike" dirty="0">
                        <a:solidFill>
                          <a:srgbClr val="1F497D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rgbClr val="1F497D"/>
                          </a:solidFill>
                          <a:latin typeface="Calibri" pitchFamily="34" charset="0"/>
                          <a:cs typeface="Calibri" pitchFamily="34" charset="0"/>
                        </a:rPr>
                        <a:t>cumulative sum</a:t>
                      </a:r>
                      <a:endParaRPr lang="en-US" sz="1500" b="1" i="0" u="none" strike="noStrike" dirty="0">
                        <a:solidFill>
                          <a:srgbClr val="1F497D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rgbClr val="1F497D"/>
                          </a:solidFill>
                          <a:latin typeface="Calibri" pitchFamily="34" charset="0"/>
                          <a:cs typeface="Calibri" pitchFamily="34" charset="0"/>
                        </a:rPr>
                        <a:t>normalized sum</a:t>
                      </a:r>
                      <a:endParaRPr lang="en-US" sz="1500" b="1" i="0" u="none" strike="noStrike" dirty="0">
                        <a:solidFill>
                          <a:srgbClr val="1F497D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rgbClr val="1F497D"/>
                          </a:solidFill>
                          <a:latin typeface="Calibri" pitchFamily="34" charset="0"/>
                          <a:cs typeface="Calibri" pitchFamily="34" charset="0"/>
                        </a:rPr>
                        <a:t>random numbers</a:t>
                      </a:r>
                      <a:endParaRPr lang="en-US" sz="1500" b="1" i="0" u="none" strike="noStrike" dirty="0">
                        <a:solidFill>
                          <a:srgbClr val="1F497D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rgbClr val="1F497D"/>
                          </a:solidFill>
                          <a:latin typeface="Calibri" pitchFamily="34" charset="0"/>
                          <a:cs typeface="Calibri" pitchFamily="34" charset="0"/>
                        </a:rPr>
                        <a:t>particle</a:t>
                      </a:r>
                      <a:endParaRPr lang="en-US" sz="1500" b="1" i="0" u="none" strike="noStrike" dirty="0">
                        <a:solidFill>
                          <a:srgbClr val="1F497D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/>
                </a:tc>
              </a:tr>
              <a:tr h="2689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latin typeface="Calibri" pitchFamily="34" charset="0"/>
                          <a:cs typeface="Calibri" pitchFamily="34" charset="0"/>
                        </a:rPr>
                        <a:t>0.0846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latin typeface="Calibri" pitchFamily="34" charset="0"/>
                          <a:cs typeface="Calibri" pitchFamily="34" charset="0"/>
                        </a:rPr>
                        <a:t>0.0846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latin typeface="Calibri" pitchFamily="34" charset="0"/>
                          <a:cs typeface="Calibri" pitchFamily="34" charset="0"/>
                        </a:rPr>
                        <a:t>0.0235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latin typeface="Calibri" pitchFamily="34" charset="0"/>
                          <a:cs typeface="Calibri" pitchFamily="34" charset="0"/>
                        </a:rPr>
                        <a:t>0.5261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chemeClr val="dk1"/>
                          </a:solidFill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</a:tr>
              <a:tr h="2689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latin typeface="Calibri" pitchFamily="34" charset="0"/>
                          <a:cs typeface="Calibri" pitchFamily="34" charset="0"/>
                        </a:rPr>
                        <a:t>0.0769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latin typeface="Calibri" pitchFamily="34" charset="0"/>
                          <a:cs typeface="Calibri" pitchFamily="34" charset="0"/>
                        </a:rPr>
                        <a:t>0.1615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latin typeface="Calibri" pitchFamily="34" charset="0"/>
                          <a:cs typeface="Calibri" pitchFamily="34" charset="0"/>
                        </a:rPr>
                        <a:t>0.0449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latin typeface="Calibri" pitchFamily="34" charset="0"/>
                          <a:cs typeface="Calibri" pitchFamily="34" charset="0"/>
                        </a:rPr>
                        <a:t>0.5154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chemeClr val="dk1"/>
                          </a:solidFill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</a:tr>
              <a:tr h="2689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latin typeface="Calibri" pitchFamily="34" charset="0"/>
                          <a:cs typeface="Calibri" pitchFamily="34" charset="0"/>
                        </a:rPr>
                        <a:t>0.0895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latin typeface="Calibri" pitchFamily="34" charset="0"/>
                          <a:cs typeface="Calibri" pitchFamily="34" charset="0"/>
                        </a:rPr>
                        <a:t>0.2510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latin typeface="Calibri" pitchFamily="34" charset="0"/>
                          <a:cs typeface="Calibri" pitchFamily="34" charset="0"/>
                        </a:rPr>
                        <a:t>0.0698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latin typeface="Calibri" pitchFamily="34" charset="0"/>
                          <a:cs typeface="Calibri" pitchFamily="34" charset="0"/>
                        </a:rPr>
                        <a:t>0.8847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latin typeface="Calibri" pitchFamily="34" charset="0"/>
                          <a:cs typeface="Calibri" pitchFamily="34" charset="0"/>
                        </a:rPr>
                        <a:t>10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</a:tr>
              <a:tr h="2689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latin typeface="Calibri" pitchFamily="34" charset="0"/>
                          <a:cs typeface="Calibri" pitchFamily="34" charset="0"/>
                        </a:rPr>
                        <a:t>0.4486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latin typeface="Calibri" pitchFamily="34" charset="0"/>
                          <a:cs typeface="Calibri" pitchFamily="34" charset="0"/>
                        </a:rPr>
                        <a:t>0.6995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latin typeface="Calibri" pitchFamily="34" charset="0"/>
                          <a:cs typeface="Calibri" pitchFamily="34" charset="0"/>
                        </a:rPr>
                        <a:t>0.1945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latin typeface="Calibri" pitchFamily="34" charset="0"/>
                          <a:cs typeface="Calibri" pitchFamily="34" charset="0"/>
                        </a:rPr>
                        <a:t>0.0286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</a:tr>
              <a:tr h="2689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latin typeface="Calibri" pitchFamily="34" charset="0"/>
                          <a:cs typeface="Calibri" pitchFamily="34" charset="0"/>
                        </a:rPr>
                        <a:t>0.9505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latin typeface="Calibri" pitchFamily="34" charset="0"/>
                          <a:cs typeface="Calibri" pitchFamily="34" charset="0"/>
                        </a:rPr>
                        <a:t>1.6500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latin typeface="Calibri" pitchFamily="34" charset="0"/>
                          <a:cs typeface="Calibri" pitchFamily="34" charset="0"/>
                        </a:rPr>
                        <a:t>0.4588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latin typeface="Calibri" pitchFamily="34" charset="0"/>
                          <a:cs typeface="Calibri" pitchFamily="34" charset="0"/>
                        </a:rPr>
                        <a:t>0.3836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</a:tr>
              <a:tr h="2689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latin typeface="Calibri" pitchFamily="34" charset="0"/>
                          <a:cs typeface="Calibri" pitchFamily="34" charset="0"/>
                        </a:rPr>
                        <a:t>0.6019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latin typeface="Calibri" pitchFamily="34" charset="0"/>
                          <a:cs typeface="Calibri" pitchFamily="34" charset="0"/>
                        </a:rPr>
                        <a:t>2.2519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latin typeface="Calibri" pitchFamily="34" charset="0"/>
                          <a:cs typeface="Calibri" pitchFamily="34" charset="0"/>
                        </a:rPr>
                        <a:t>0.6262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latin typeface="Calibri" pitchFamily="34" charset="0"/>
                          <a:cs typeface="Calibri" pitchFamily="34" charset="0"/>
                        </a:rPr>
                        <a:t>0.5928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</a:tr>
              <a:tr h="2689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latin typeface="Calibri" pitchFamily="34" charset="0"/>
                          <a:cs typeface="Calibri" pitchFamily="34" charset="0"/>
                        </a:rPr>
                        <a:t>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latin typeface="Calibri" pitchFamily="34" charset="0"/>
                          <a:cs typeface="Calibri" pitchFamily="34" charset="0"/>
                        </a:rPr>
                        <a:t>0.1720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latin typeface="Calibri" pitchFamily="34" charset="0"/>
                          <a:cs typeface="Calibri" pitchFamily="34" charset="0"/>
                        </a:rPr>
                        <a:t>2.4239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latin typeface="Calibri" pitchFamily="34" charset="0"/>
                          <a:cs typeface="Calibri" pitchFamily="34" charset="0"/>
                        </a:rPr>
                        <a:t>0.6740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latin typeface="Calibri" pitchFamily="34" charset="0"/>
                          <a:cs typeface="Calibri" pitchFamily="34" charset="0"/>
                        </a:rPr>
                        <a:t>0.4528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</a:tr>
              <a:tr h="2689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latin typeface="Calibri" pitchFamily="34" charset="0"/>
                          <a:cs typeface="Calibri" pitchFamily="34" charset="0"/>
                        </a:rPr>
                        <a:t>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latin typeface="Calibri" pitchFamily="34" charset="0"/>
                          <a:cs typeface="Calibri" pitchFamily="34" charset="0"/>
                        </a:rPr>
                        <a:t>0.2853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latin typeface="Calibri" pitchFamily="34" charset="0"/>
                          <a:cs typeface="Calibri" pitchFamily="34" charset="0"/>
                        </a:rPr>
                        <a:t>2.7092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latin typeface="Calibri" pitchFamily="34" charset="0"/>
                          <a:cs typeface="Calibri" pitchFamily="34" charset="0"/>
                        </a:rPr>
                        <a:t>0.7534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latin typeface="Calibri" pitchFamily="34" charset="0"/>
                          <a:cs typeface="Calibri" pitchFamily="34" charset="0"/>
                        </a:rPr>
                        <a:t>0.3306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</a:tr>
              <a:tr h="2689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latin typeface="Calibri" pitchFamily="34" charset="0"/>
                          <a:cs typeface="Calibri" pitchFamily="34" charset="0"/>
                        </a:rPr>
                        <a:t>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latin typeface="Calibri" pitchFamily="34" charset="0"/>
                          <a:cs typeface="Calibri" pitchFamily="34" charset="0"/>
                        </a:rPr>
                        <a:t>0.0301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latin typeface="Calibri" pitchFamily="34" charset="0"/>
                          <a:cs typeface="Calibri" pitchFamily="34" charset="0"/>
                        </a:rPr>
                        <a:t>2.7393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latin typeface="Calibri" pitchFamily="34" charset="0"/>
                          <a:cs typeface="Calibri" pitchFamily="34" charset="0"/>
                        </a:rPr>
                        <a:t>0.7618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latin typeface="Calibri" pitchFamily="34" charset="0"/>
                          <a:cs typeface="Calibri" pitchFamily="34" charset="0"/>
                        </a:rPr>
                        <a:t>0.5034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</a:tr>
              <a:tr h="2689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latin typeface="Calibri" pitchFamily="34" charset="0"/>
                          <a:cs typeface="Calibri" pitchFamily="34" charset="0"/>
                        </a:rPr>
                        <a:t>10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latin typeface="Calibri" pitchFamily="34" charset="0"/>
                          <a:cs typeface="Calibri" pitchFamily="34" charset="0"/>
                        </a:rPr>
                        <a:t>0.8567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latin typeface="Calibri" pitchFamily="34" charset="0"/>
                          <a:cs typeface="Calibri" pitchFamily="34" charset="0"/>
                        </a:rPr>
                        <a:t>3.5960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latin typeface="Calibri" pitchFamily="34" charset="0"/>
                          <a:cs typeface="Calibri" pitchFamily="34" charset="0"/>
                        </a:rPr>
                        <a:t>1.0000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latin typeface="Calibri" pitchFamily="34" charset="0"/>
                          <a:cs typeface="Calibri" pitchFamily="34" charset="0"/>
                        </a:rPr>
                        <a:t>0.7134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latin typeface="Calibri" pitchFamily="34" charset="0"/>
                          <a:cs typeface="Calibri" pitchFamily="34" charset="0"/>
                        </a:rPr>
                        <a:t>8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447" marR="13447" marT="13447" marB="0" anchor="b"/>
                </a:tc>
              </a:tr>
            </a:tbl>
          </a:graphicData>
        </a:graphic>
      </p:graphicFrame>
      <p:sp>
        <p:nvSpPr>
          <p:cNvPr id="8" name="Oval 7"/>
          <p:cNvSpPr/>
          <p:nvPr/>
        </p:nvSpPr>
        <p:spPr>
          <a:xfrm>
            <a:off x="6553200" y="2057400"/>
            <a:ext cx="9144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38800" y="990600"/>
            <a:ext cx="28680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find the first normalized sum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entry that this is less than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7543800" y="2209800"/>
            <a:ext cx="533400" cy="1524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81122" y="5257800"/>
            <a:ext cx="75817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this algorithm is known as “roulette wheel sampling/selection”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inefficient as it requires generating M random numbers and M binary searches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“stochastic universal sampling” is often used instead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Sampling Variance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important source of error in the particle filter is the variation caused by random sampling</a:t>
            </a:r>
          </a:p>
          <a:p>
            <a:r>
              <a:rPr lang="en-US" dirty="0" smtClean="0"/>
              <a:t>whenever a finite number of samples is drawn from a probability density, the statistics extracted from the samples will differ slightly from the statistics of the original density</a:t>
            </a:r>
          </a:p>
          <a:p>
            <a:pPr lvl="1"/>
            <a:r>
              <a:rPr lang="en-US" dirty="0" smtClean="0"/>
              <a:t>e.g., if you draw 2 samples from a 1D Gaussian and compute the mean and variance you will probably get a different mean and variance from the original probability density</a:t>
            </a:r>
          </a:p>
          <a:p>
            <a:pPr lvl="2"/>
            <a:r>
              <a:rPr lang="en-US" dirty="0" smtClean="0"/>
              <a:t>however, if you draw 100 samples then the mean and variance will probably be very close to the correct values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Sampling Variance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1587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6241" y="838200"/>
            <a:ext cx="4031518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Resampling</a:t>
            </a:r>
            <a:r>
              <a:rPr lang="en-US" dirty="0" smtClean="0"/>
              <a:t> Issues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there are many issues related to </a:t>
            </a:r>
            <a:r>
              <a:rPr lang="en-US" dirty="0" err="1" smtClean="0"/>
              <a:t>resampling</a:t>
            </a:r>
            <a:r>
              <a:rPr lang="en-US" dirty="0" smtClean="0"/>
              <a:t> and how to perform good </a:t>
            </a:r>
            <a:r>
              <a:rPr lang="en-US" dirty="0" err="1" smtClean="0"/>
              <a:t>resampling</a:t>
            </a:r>
            <a:endParaRPr lang="en-US" dirty="0" smtClean="0"/>
          </a:p>
          <a:p>
            <a:r>
              <a:rPr lang="en-US" dirty="0" smtClean="0"/>
              <a:t>notice that </a:t>
            </a:r>
            <a:r>
              <a:rPr lang="en-US" dirty="0" err="1" smtClean="0"/>
              <a:t>resampling</a:t>
            </a:r>
            <a:r>
              <a:rPr lang="en-US" dirty="0" smtClean="0"/>
              <a:t> as we have described it causes some particles to be eliminated and some to be duplicated</a:t>
            </a:r>
          </a:p>
          <a:p>
            <a:pPr lvl="1"/>
            <a:r>
              <a:rPr lang="en-US" dirty="0" smtClean="0"/>
              <a:t>continuous </a:t>
            </a:r>
            <a:r>
              <a:rPr lang="en-US" dirty="0" err="1" smtClean="0"/>
              <a:t>resampling</a:t>
            </a:r>
            <a:r>
              <a:rPr lang="en-US" dirty="0" smtClean="0"/>
              <a:t> will eventually cause all of the particles to be duplicates of a small number of states</a:t>
            </a:r>
          </a:p>
          <a:p>
            <a:pPr lvl="1"/>
            <a:r>
              <a:rPr lang="en-US" dirty="0" smtClean="0"/>
              <a:t>some PF implementations will add a small amount of noise to the particles so that they are not exact duplicates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Particle Deprivation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it may happen that there are no particles near the correct state</a:t>
            </a:r>
          </a:p>
          <a:p>
            <a:pPr lvl="1"/>
            <a:r>
              <a:rPr lang="en-US" dirty="0" smtClean="0"/>
              <a:t>this can happen because of the variance in random sampling</a:t>
            </a:r>
          </a:p>
          <a:p>
            <a:pPr lvl="2"/>
            <a:r>
              <a:rPr lang="en-US" dirty="0" smtClean="0"/>
              <a:t>an unlucky series of random numbers can wipe out all of the particles near the correct state</a:t>
            </a:r>
          </a:p>
          <a:p>
            <a:pPr lvl="1"/>
            <a:r>
              <a:rPr lang="en-US" dirty="0" smtClean="0"/>
              <a:t>when this occurs the filter estimate can become arbitrarily incorrect</a:t>
            </a:r>
          </a:p>
          <a:p>
            <a:r>
              <a:rPr lang="en-US" dirty="0" smtClean="0"/>
              <a:t>occurs mostly when the number of particles is too small for the dimensionality of the state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Particle Filter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Kalman</a:t>
            </a:r>
            <a:r>
              <a:rPr lang="en-US" dirty="0" smtClean="0"/>
              <a:t>-like filter – all densities are Gaussian</a:t>
            </a:r>
          </a:p>
          <a:p>
            <a:r>
              <a:rPr lang="en-US" dirty="0" smtClean="0"/>
              <a:t>histogram filter </a:t>
            </a:r>
            <a:r>
              <a:rPr lang="en-US" dirty="0" smtClean="0"/>
              <a:t>– </a:t>
            </a:r>
            <a:r>
              <a:rPr lang="en-US" dirty="0" smtClean="0"/>
              <a:t>represent density as histogram over the entire domain of the state</a:t>
            </a:r>
          </a:p>
          <a:p>
            <a:r>
              <a:rPr lang="en-US" dirty="0" smtClean="0"/>
              <a:t>particle filter </a:t>
            </a:r>
            <a:r>
              <a:rPr lang="en-US" dirty="0" smtClean="0"/>
              <a:t>– represent </a:t>
            </a:r>
            <a:r>
              <a:rPr lang="en-US" dirty="0" smtClean="0"/>
              <a:t>density as a (large) set of samples drawn from the density</a:t>
            </a:r>
          </a:p>
          <a:p>
            <a:pPr lvl="1"/>
            <a:r>
              <a:rPr lang="en-US" dirty="0" smtClean="0"/>
              <a:t>samples are called particles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each particle                          is a concrete instantiation of the state at time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146434" name="Object 3"/>
          <p:cNvGraphicFramePr>
            <a:graphicFrameLocks noChangeAspect="1"/>
          </p:cNvGraphicFramePr>
          <p:nvPr/>
        </p:nvGraphicFramePr>
        <p:xfrm>
          <a:off x="3265488" y="3657600"/>
          <a:ext cx="2614612" cy="476250"/>
        </p:xfrm>
        <a:graphic>
          <a:graphicData uri="http://schemas.openxmlformats.org/presentationml/2006/ole">
            <p:oleObj spid="_x0000_s146434" name="Equation" r:id="rId3" imgW="1320480" imgH="241200" progId="Equation.3">
              <p:embed/>
            </p:oleObj>
          </a:graphicData>
        </a:graphic>
      </p:graphicFrame>
      <p:graphicFrame>
        <p:nvGraphicFramePr>
          <p:cNvPr id="146435" name="Object 3"/>
          <p:cNvGraphicFramePr>
            <a:graphicFrameLocks noChangeAspect="1"/>
          </p:cNvGraphicFramePr>
          <p:nvPr/>
        </p:nvGraphicFramePr>
        <p:xfrm>
          <a:off x="2379663" y="4267200"/>
          <a:ext cx="1963737" cy="476250"/>
        </p:xfrm>
        <a:graphic>
          <a:graphicData uri="http://schemas.openxmlformats.org/presentationml/2006/ole">
            <p:oleObj spid="_x0000_s146435" name="Equation" r:id="rId4" imgW="99036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Particle Filter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4541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24012" y="990600"/>
            <a:ext cx="5895975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Particle Filter </a:t>
            </a:r>
            <a:r>
              <a:rPr lang="en-US" dirty="0" smtClean="0"/>
              <a:t>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 </a:t>
            </a:r>
            <a:r>
              <a:rPr lang="en-US" dirty="0" smtClean="0"/>
              <a:t>a robot moving down a hall equipped with a sensor that measures the presence of a door beside the robot</a:t>
            </a:r>
          </a:p>
          <a:p>
            <a:pPr lvl="1"/>
            <a:r>
              <a:rPr lang="en-US" dirty="0" smtClean="0"/>
              <a:t>the pose of the robot is simply its location on a line down the middle of the hall</a:t>
            </a:r>
          </a:p>
          <a:p>
            <a:pPr lvl="1"/>
            <a:r>
              <a:rPr lang="en-US" dirty="0" smtClean="0"/>
              <a:t>the robot starts out having no idea how far down the hallway it is located</a:t>
            </a:r>
          </a:p>
          <a:p>
            <a:pPr lvl="1"/>
            <a:r>
              <a:rPr lang="en-US" dirty="0" smtClean="0"/>
              <a:t>robot has a map of the hallway showing it where the doors </a:t>
            </a:r>
            <a:r>
              <a:rPr lang="en-US" dirty="0" smtClean="0"/>
              <a:t>are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Particle Filter 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robot starts out having no idea how far down the hallway it is located</a:t>
            </a:r>
          </a:p>
          <a:p>
            <a:pPr lvl="1"/>
            <a:r>
              <a:rPr lang="en-US" dirty="0" smtClean="0"/>
              <a:t>particles </a:t>
            </a:r>
            <a:r>
              <a:rPr lang="en-US" i="1" dirty="0" smtClean="0"/>
              <a:t>with equal weights</a:t>
            </a:r>
            <a:r>
              <a:rPr lang="en-US" dirty="0" smtClean="0"/>
              <a:t> are randomly drawn from a uniform state density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7" name="Picture 4" descr="unifor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43200"/>
            <a:ext cx="9144000" cy="1935079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52400" y="4763869"/>
            <a:ext cx="45885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height of particle is proportional to its weight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the weights are called </a:t>
            </a:r>
            <a:r>
              <a:rPr lang="en-US" i="1" dirty="0" smtClean="0"/>
              <a:t>importance weights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Particle Filter 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because the robot is beside a door, it has a measurement</a:t>
            </a:r>
          </a:p>
          <a:p>
            <a:pPr lvl="1"/>
            <a:r>
              <a:rPr lang="en-US" dirty="0" smtClean="0"/>
              <a:t>it can incorporate this measurement into its state </a:t>
            </a:r>
            <a:r>
              <a:rPr lang="en-US" dirty="0" smtClean="0"/>
              <a:t>estimate</a:t>
            </a:r>
          </a:p>
          <a:p>
            <a:pPr lvl="1"/>
            <a:r>
              <a:rPr lang="en-US" dirty="0" smtClean="0"/>
              <a:t>particles are reweighted based on how consistent each particle is with the measurement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7" name="Picture 5" descr="pGiven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43200"/>
            <a:ext cx="9144000" cy="3048000"/>
          </a:xfrm>
          <a:prstGeom prst="rect">
            <a:avLst/>
          </a:prstGeom>
          <a:noFill/>
        </p:spPr>
      </p:pic>
      <p:sp>
        <p:nvSpPr>
          <p:cNvPr id="8" name="Left Brace 7"/>
          <p:cNvSpPr/>
          <p:nvPr/>
        </p:nvSpPr>
        <p:spPr>
          <a:xfrm rot="16200000">
            <a:off x="1104900" y="4762500"/>
            <a:ext cx="228600" cy="1981200"/>
          </a:xfrm>
          <a:prstGeom prst="leftBrac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Brace 8"/>
          <p:cNvSpPr/>
          <p:nvPr/>
        </p:nvSpPr>
        <p:spPr>
          <a:xfrm rot="16200000">
            <a:off x="4610100" y="4457700"/>
            <a:ext cx="228600" cy="2590800"/>
          </a:xfrm>
          <a:prstGeom prst="leftBrac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Brace 9"/>
          <p:cNvSpPr/>
          <p:nvPr/>
        </p:nvSpPr>
        <p:spPr>
          <a:xfrm rot="16200000">
            <a:off x="7429500" y="4686300"/>
            <a:ext cx="228600" cy="2133600"/>
          </a:xfrm>
          <a:prstGeom prst="leftBrac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09600" y="5943600"/>
            <a:ext cx="1205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low weight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14800" y="5943600"/>
            <a:ext cx="1205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low weight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48070" y="5943600"/>
            <a:ext cx="1205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low weight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Particle Filter 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existing particles are </a:t>
            </a:r>
            <a:r>
              <a:rPr lang="en-US" dirty="0" err="1" smtClean="0"/>
              <a:t>resampled</a:t>
            </a:r>
            <a:r>
              <a:rPr lang="en-US" dirty="0" smtClean="0"/>
              <a:t> with replacement where the probability of drawing a particle is proportional to its importance weight</a:t>
            </a:r>
            <a:endParaRPr lang="en-US" dirty="0"/>
          </a:p>
        </p:txBody>
      </p:sp>
      <p:pic>
        <p:nvPicPr>
          <p:cNvPr id="10" name="Content Placeholder 6" descr="resampl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2743200"/>
            <a:ext cx="8839200" cy="175323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52400" y="4763869"/>
            <a:ext cx="742786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resampling</a:t>
            </a:r>
            <a:r>
              <a:rPr lang="en-US" dirty="0" smtClean="0"/>
              <a:t> produces a set of particles with equal importance weights that</a:t>
            </a:r>
            <a:br>
              <a:rPr lang="en-US" dirty="0" smtClean="0"/>
            </a:br>
            <a:r>
              <a:rPr lang="en-US" dirty="0" smtClean="0"/>
              <a:t>  approximates the density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the </a:t>
            </a:r>
            <a:r>
              <a:rPr lang="en-US" dirty="0" err="1" smtClean="0"/>
              <a:t>resampled</a:t>
            </a:r>
            <a:r>
              <a:rPr lang="en-US" dirty="0" smtClean="0"/>
              <a:t> set usually contains many duplicate particles (those with high</a:t>
            </a:r>
            <a:br>
              <a:rPr lang="en-US" dirty="0" smtClean="0"/>
            </a:br>
            <a:r>
              <a:rPr lang="en-US" dirty="0" smtClean="0"/>
              <a:t>  importance weights)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the </a:t>
            </a:r>
            <a:r>
              <a:rPr lang="en-US" dirty="0" err="1" smtClean="0"/>
              <a:t>resampled</a:t>
            </a:r>
            <a:r>
              <a:rPr lang="en-US" dirty="0" smtClean="0"/>
              <a:t> set will be missing many particles from the original set (those</a:t>
            </a:r>
            <a:br>
              <a:rPr lang="en-US" dirty="0" smtClean="0"/>
            </a:br>
            <a:r>
              <a:rPr lang="en-US" dirty="0" smtClean="0"/>
              <a:t>  with low importance weights)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Particle Filter 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particles are projected forward in time using the motion model</a:t>
            </a:r>
            <a:endParaRPr lang="en-US" dirty="0"/>
          </a:p>
        </p:txBody>
      </p:sp>
      <p:pic>
        <p:nvPicPr>
          <p:cNvPr id="7" name="Picture 10" descr="pGivenO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743200"/>
            <a:ext cx="8839200" cy="17460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Particle Filter 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because the robot is beside a door, it has a measurement</a:t>
            </a:r>
          </a:p>
          <a:p>
            <a:pPr lvl="1"/>
            <a:r>
              <a:rPr lang="en-US" dirty="0" smtClean="0"/>
              <a:t>it can incorporate this measurement into its state estimate</a:t>
            </a:r>
          </a:p>
          <a:p>
            <a:pPr lvl="1"/>
            <a:r>
              <a:rPr lang="en-US" dirty="0" smtClean="0"/>
              <a:t>particles are reweighted based on how consistent each particle is with the measurement</a:t>
            </a:r>
          </a:p>
          <a:p>
            <a:endParaRPr lang="en-US" dirty="0"/>
          </a:p>
        </p:txBody>
      </p:sp>
      <p:pic>
        <p:nvPicPr>
          <p:cNvPr id="7" name="Picture 5" descr="pGivenOA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67000"/>
            <a:ext cx="9144000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3171</TotalTime>
  <Words>867</Words>
  <Application>Microsoft Office PowerPoint</Application>
  <PresentationFormat>On-screen Show (4:3)</PresentationFormat>
  <Paragraphs>239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Origin</vt:lpstr>
      <vt:lpstr>Microsoft Equation 3.0</vt:lpstr>
      <vt:lpstr>Day 27</vt:lpstr>
      <vt:lpstr>Particle Filter</vt:lpstr>
      <vt:lpstr>Particle Filter</vt:lpstr>
      <vt:lpstr>Particle Filter Localization</vt:lpstr>
      <vt:lpstr>Particle Filter Localization</vt:lpstr>
      <vt:lpstr>Particle Filter Localization</vt:lpstr>
      <vt:lpstr>Particle Filter Localization</vt:lpstr>
      <vt:lpstr>Particle Filter Localization</vt:lpstr>
      <vt:lpstr>Particle Filter Localization</vt:lpstr>
      <vt:lpstr>Particle Filter Localization</vt:lpstr>
      <vt:lpstr>Particle Filter Localization</vt:lpstr>
      <vt:lpstr>Particle Filter Localization Algorithm</vt:lpstr>
      <vt:lpstr>Resampling Algorithm</vt:lpstr>
      <vt:lpstr>Drawing Particles</vt:lpstr>
      <vt:lpstr>Drawing Particles</vt:lpstr>
      <vt:lpstr>Sampling Variance</vt:lpstr>
      <vt:lpstr>Sampling Variance</vt:lpstr>
      <vt:lpstr>Resampling Issues</vt:lpstr>
      <vt:lpstr>Particle Deprivation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</cp:lastModifiedBy>
  <cp:revision>65</cp:revision>
  <dcterms:created xsi:type="dcterms:W3CDTF">2011-01-07T01:27:12Z</dcterms:created>
  <dcterms:modified xsi:type="dcterms:W3CDTF">2012-03-14T03:07:31Z</dcterms:modified>
</cp:coreProperties>
</file>